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61" r:id="rId2"/>
    <p:sldId id="262" r:id="rId3"/>
    <p:sldId id="263" r:id="rId4"/>
    <p:sldId id="257" r:id="rId5"/>
    <p:sldId id="258" r:id="rId6"/>
    <p:sldId id="269" r:id="rId7"/>
    <p:sldId id="264" r:id="rId8"/>
    <p:sldId id="259" r:id="rId9"/>
    <p:sldId id="260" r:id="rId10"/>
    <p:sldId id="256" r:id="rId11"/>
    <p:sldId id="265" r:id="rId12"/>
    <p:sldId id="270" r:id="rId13"/>
    <p:sldId id="268"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37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9411DD-74AB-4EC3-8431-8FB64E4AA882}" type="datetimeFigureOut">
              <a:rPr lang="en-US" smtClean="0"/>
              <a:pPr/>
              <a:t>11/22/2013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22E972-B368-4418-B9A8-49E1FD89F4AD}" type="slidenum">
              <a:rPr lang="en-US" smtClean="0"/>
              <a:pPr/>
              <a:t>‹#›</a:t>
            </a:fld>
            <a:endParaRPr lang="en-US"/>
          </a:p>
        </p:txBody>
      </p:sp>
    </p:spTree>
    <p:extLst>
      <p:ext uri="{BB962C8B-B14F-4D97-AF65-F5344CB8AC3E}">
        <p14:creationId xmlns="" xmlns:p14="http://schemas.microsoft.com/office/powerpoint/2010/main" val="2344486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22E972-B368-4418-B9A8-49E1FD89F4A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22E972-B368-4418-B9A8-49E1FD89F4A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FA85AAE-0BE1-418B-9D01-99CA16C305AA}" type="datetimeFigureOut">
              <a:rPr lang="en-US" smtClean="0"/>
              <a:pPr/>
              <a:t>11/22/2013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0CA888B5-07A6-4B11-9F59-5682845B2C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A85AAE-0BE1-418B-9D01-99CA16C305AA}"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888B5-07A6-4B11-9F59-5682845B2C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A85AAE-0BE1-418B-9D01-99CA16C305AA}"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888B5-07A6-4B11-9F59-5682845B2C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FA85AAE-0BE1-418B-9D01-99CA16C305AA}" type="datetimeFigureOut">
              <a:rPr lang="en-US" smtClean="0"/>
              <a:pPr/>
              <a:t>11/22/2013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0CA888B5-07A6-4B11-9F59-5682845B2C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FA85AAE-0BE1-418B-9D01-99CA16C305AA}" type="datetimeFigureOut">
              <a:rPr lang="en-US" smtClean="0"/>
              <a:pPr/>
              <a:t>11/22/2013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0CA888B5-07A6-4B11-9F59-5682845B2CCC}"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FA85AAE-0BE1-418B-9D01-99CA16C305AA}" type="datetimeFigureOut">
              <a:rPr lang="en-US" smtClean="0"/>
              <a:pPr/>
              <a:t>11/22/2013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CA888B5-07A6-4B11-9F59-5682845B2C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FA85AAE-0BE1-418B-9D01-99CA16C305AA}"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0CA888B5-07A6-4B11-9F59-5682845B2CCC}"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FA85AAE-0BE1-418B-9D01-99CA16C305AA}" type="datetimeFigureOut">
              <a:rPr lang="en-US" smtClean="0"/>
              <a:pPr/>
              <a:t>11/22/2013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888B5-07A6-4B11-9F59-5682845B2C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A85AAE-0BE1-418B-9D01-99CA16C305AA}" type="datetimeFigureOut">
              <a:rPr lang="en-US" smtClean="0"/>
              <a:pPr/>
              <a:t>11/22/2013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888B5-07A6-4B11-9F59-5682845B2C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FA85AAE-0BE1-418B-9D01-99CA16C305AA}" type="datetimeFigureOut">
              <a:rPr lang="en-US" smtClean="0"/>
              <a:pPr/>
              <a:t>11/22/2013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888B5-07A6-4B11-9F59-5682845B2C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FA85AAE-0BE1-418B-9D01-99CA16C305AA}"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CA888B5-07A6-4B11-9F59-5682845B2CCC}"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FA85AAE-0BE1-418B-9D01-99CA16C305AA}" type="datetimeFigureOut">
              <a:rPr lang="en-US" smtClean="0"/>
              <a:pPr/>
              <a:t>11/22/2013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CA888B5-07A6-4B11-9F59-5682845B2CCC}"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2133600"/>
          </a:xfrm>
        </p:spPr>
        <p:txBody>
          <a:bodyPr>
            <a:normAutofit/>
          </a:bodyPr>
          <a:lstStyle/>
          <a:p>
            <a:pPr algn="ctr"/>
            <a:r>
              <a:rPr lang="en-US" sz="3100"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REVISED Proposal:  </a:t>
            </a:r>
            <a:br>
              <a:rPr lang="en-US" sz="3100"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3100"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Expectations for Degree Program Curriculum &amp;   Re-designed Campus Processes</a:t>
            </a:r>
            <a:endParaRPr lang="en-US" b="1"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838200" y="2743200"/>
            <a:ext cx="8077200" cy="3763963"/>
          </a:xfrm>
        </p:spPr>
        <p:txBody>
          <a:bodyPr>
            <a:normAutofit/>
          </a:bodyPr>
          <a:lstStyle/>
          <a:p>
            <a:pPr>
              <a:buNone/>
            </a:pPr>
            <a:r>
              <a:rPr lang="en-US" dirty="0" smtClean="0"/>
              <a:t>				</a:t>
            </a:r>
            <a:r>
              <a:rPr lang="en-US" sz="2800" i="1" dirty="0" smtClean="0"/>
              <a:t>presented by</a:t>
            </a:r>
          </a:p>
          <a:p>
            <a:pPr>
              <a:buNone/>
            </a:pPr>
            <a:endParaRPr lang="en-US" sz="2800" i="1" dirty="0" smtClean="0"/>
          </a:p>
          <a:p>
            <a:pPr lvl="0">
              <a:buClr>
                <a:srgbClr val="F0A22E"/>
              </a:buClr>
              <a:buNone/>
            </a:pPr>
            <a:r>
              <a:rPr lang="en-US" sz="2800" b="1" dirty="0">
                <a:solidFill>
                  <a:srgbClr val="4E3B30"/>
                </a:solidFill>
              </a:rPr>
              <a:t>Rob Till</a:t>
            </a:r>
            <a:r>
              <a:rPr lang="en-US" sz="2800" dirty="0">
                <a:solidFill>
                  <a:srgbClr val="4E3B30"/>
                </a:solidFill>
              </a:rPr>
              <a:t>, Chair UAC </a:t>
            </a:r>
          </a:p>
          <a:p>
            <a:pPr>
              <a:buNone/>
            </a:pPr>
            <a:r>
              <a:rPr lang="en-US" sz="2800" b="1" dirty="0" smtClean="0"/>
              <a:t>Bruce Fox</a:t>
            </a:r>
            <a:r>
              <a:rPr lang="en-US" sz="2800" dirty="0" smtClean="0"/>
              <a:t>, Chair LSC &amp; member of UAC</a:t>
            </a:r>
          </a:p>
          <a:p>
            <a:pPr>
              <a:buNone/>
            </a:pPr>
            <a:r>
              <a:rPr lang="en-US" sz="2800" b="1" dirty="0" smtClean="0"/>
              <a:t>Craig Bain</a:t>
            </a:r>
            <a:r>
              <a:rPr lang="en-US" sz="2800" dirty="0" smtClean="0"/>
              <a:t>, Chair UCC </a:t>
            </a:r>
          </a:p>
          <a:p>
            <a:pPr>
              <a:buNone/>
            </a:pPr>
            <a:r>
              <a:rPr lang="en-US" sz="2800" b="1" dirty="0" err="1" smtClean="0"/>
              <a:t>Niranjan</a:t>
            </a:r>
            <a:r>
              <a:rPr lang="en-US" sz="2800" b="1" dirty="0" smtClean="0"/>
              <a:t> </a:t>
            </a:r>
            <a:r>
              <a:rPr lang="en-US" sz="2800" b="1" dirty="0" err="1" smtClean="0"/>
              <a:t>Venkatraman</a:t>
            </a:r>
            <a:r>
              <a:rPr lang="en-US" sz="2800" dirty="0" smtClean="0"/>
              <a:t>, member UGC &amp; UAC</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457200"/>
            <a:ext cx="8686800" cy="6248400"/>
          </a:xfrm>
        </p:spPr>
        <p:txBody>
          <a:bodyPr>
            <a:normAutofit fontScale="62500" lnSpcReduction="20000"/>
          </a:bodyPr>
          <a:lstStyle/>
          <a:p>
            <a:pPr>
              <a:buNone/>
            </a:pPr>
            <a:r>
              <a:rPr lang="en-US" sz="4100" b="1" dirty="0" smtClean="0">
                <a:solidFill>
                  <a:srgbClr val="002060"/>
                </a:solidFill>
              </a:rPr>
              <a:t>We request that the Faculty Senate:</a:t>
            </a:r>
          </a:p>
          <a:p>
            <a:pPr>
              <a:buNone/>
            </a:pPr>
            <a:endParaRPr lang="en-US" sz="2200" dirty="0" smtClean="0"/>
          </a:p>
          <a:p>
            <a:pPr marL="514350" lvl="0" indent="-514350">
              <a:buNone/>
            </a:pPr>
            <a:r>
              <a:rPr lang="en-US" sz="3800" dirty="0" smtClean="0"/>
              <a:t> </a:t>
            </a:r>
            <a:r>
              <a:rPr lang="en-US" sz="3800" b="1" dirty="0" smtClean="0"/>
              <a:t>A</a:t>
            </a:r>
            <a:r>
              <a:rPr lang="en-US" sz="3800" dirty="0" smtClean="0"/>
              <a:t>. </a:t>
            </a:r>
            <a:r>
              <a:rPr lang="en-US" sz="3800" b="1" dirty="0" smtClean="0"/>
              <a:t>Approve the </a:t>
            </a:r>
            <a:r>
              <a:rPr lang="en-US" sz="3800" b="1" i="1" dirty="0" smtClean="0">
                <a:solidFill>
                  <a:srgbClr val="002060"/>
                </a:solidFill>
              </a:rPr>
              <a:t>Expectations for Degree Program Curriculum</a:t>
            </a:r>
            <a:r>
              <a:rPr lang="en-US" sz="3800" b="1" i="1" dirty="0" smtClean="0">
                <a:solidFill>
                  <a:srgbClr val="0070C0"/>
                </a:solidFill>
              </a:rPr>
              <a:t> </a:t>
            </a:r>
            <a:r>
              <a:rPr lang="en-US" sz="3800" b="1" dirty="0" smtClean="0"/>
              <a:t>that will frame…</a:t>
            </a:r>
          </a:p>
          <a:p>
            <a:pPr marL="514350" lvl="0" indent="-514350">
              <a:buNone/>
            </a:pPr>
            <a:endParaRPr lang="en-US" sz="1300" dirty="0" smtClean="0"/>
          </a:p>
          <a:p>
            <a:pPr marL="914400" lvl="1" indent="-514350">
              <a:buNone/>
            </a:pPr>
            <a:r>
              <a:rPr lang="en-US" sz="3400" dirty="0" smtClean="0"/>
              <a:t>	the review of degree programs </a:t>
            </a:r>
            <a:r>
              <a:rPr lang="en-US" sz="3400" b="1" dirty="0" smtClean="0"/>
              <a:t>as part</a:t>
            </a:r>
            <a:r>
              <a:rPr lang="en-US" sz="3400" dirty="0" smtClean="0"/>
              <a:t> of the Academic Program Review process</a:t>
            </a:r>
          </a:p>
          <a:p>
            <a:pPr marL="914400" lvl="1" indent="-514350">
              <a:buNone/>
            </a:pPr>
            <a:endParaRPr lang="en-US" sz="1300" dirty="0" smtClean="0"/>
          </a:p>
          <a:p>
            <a:pPr marL="914400" lvl="1" indent="-514350">
              <a:buNone/>
            </a:pPr>
            <a:r>
              <a:rPr lang="en-US" sz="3400" dirty="0" smtClean="0"/>
              <a:t>	the development and approval of curricula</a:t>
            </a:r>
          </a:p>
          <a:p>
            <a:pPr marL="914400" lvl="1" indent="-514350">
              <a:buNone/>
            </a:pPr>
            <a:endParaRPr lang="en-US" sz="1300" dirty="0" smtClean="0"/>
          </a:p>
          <a:p>
            <a:pPr lvl="0">
              <a:buNone/>
            </a:pPr>
            <a:r>
              <a:rPr lang="en-US" sz="3800" dirty="0" smtClean="0"/>
              <a:t> </a:t>
            </a:r>
            <a:r>
              <a:rPr lang="en-US" sz="3800" b="1" dirty="0" smtClean="0"/>
              <a:t>B.  Approve the </a:t>
            </a:r>
            <a:r>
              <a:rPr lang="en-US" sz="3800" b="1" dirty="0" smtClean="0">
                <a:solidFill>
                  <a:srgbClr val="002060"/>
                </a:solidFill>
              </a:rPr>
              <a:t>re-structuring of curriculum &amp;  	assessment</a:t>
            </a:r>
            <a:r>
              <a:rPr lang="en-US" sz="3800" dirty="0" smtClean="0">
                <a:solidFill>
                  <a:srgbClr val="002060"/>
                </a:solidFill>
              </a:rPr>
              <a:t> </a:t>
            </a:r>
            <a:r>
              <a:rPr lang="en-US" sz="3800" b="1" dirty="0" smtClean="0">
                <a:solidFill>
                  <a:srgbClr val="002060"/>
                </a:solidFill>
              </a:rPr>
              <a:t>committees/processes</a:t>
            </a:r>
            <a:r>
              <a:rPr lang="en-US" sz="3800" dirty="0" smtClean="0"/>
              <a:t> to ensure that 	these aid degree programs in achieving “Expectations”</a:t>
            </a:r>
          </a:p>
          <a:p>
            <a:pPr lvl="0">
              <a:buNone/>
            </a:pPr>
            <a:endParaRPr lang="en-US" sz="1300" dirty="0" smtClean="0"/>
          </a:p>
          <a:p>
            <a:pPr lvl="0">
              <a:buNone/>
            </a:pPr>
            <a:r>
              <a:rPr lang="en-US" sz="3800" b="1" dirty="0" smtClean="0"/>
              <a:t> C.  </a:t>
            </a:r>
            <a:r>
              <a:rPr lang="en-US" sz="3800" b="1" dirty="0" smtClean="0">
                <a:solidFill>
                  <a:srgbClr val="002060"/>
                </a:solidFill>
              </a:rPr>
              <a:t>Charge academic leaders </a:t>
            </a:r>
            <a:r>
              <a:rPr lang="en-US" sz="3800" b="1" dirty="0" smtClean="0"/>
              <a:t>with</a:t>
            </a:r>
          </a:p>
          <a:p>
            <a:pPr lvl="0">
              <a:buNone/>
            </a:pPr>
            <a:endParaRPr lang="en-US" sz="1300" b="1" dirty="0" smtClean="0"/>
          </a:p>
          <a:p>
            <a:pPr lvl="1">
              <a:buFont typeface="Wingdings" pitchFamily="2" charset="2"/>
              <a:buChar char="v"/>
            </a:pPr>
            <a:r>
              <a:rPr lang="en-US" sz="3800" b="1" dirty="0" smtClean="0">
                <a:solidFill>
                  <a:srgbClr val="002060"/>
                </a:solidFill>
              </a:rPr>
              <a:t>Identifying and providing support </a:t>
            </a:r>
            <a:r>
              <a:rPr lang="en-US" sz="3800" dirty="0" smtClean="0"/>
              <a:t>to degree programs to prepare for their Academic Program Reviews &amp; to implement their action plans following review process</a:t>
            </a:r>
          </a:p>
          <a:p>
            <a:pPr lvl="1">
              <a:buFont typeface="Wingdings" pitchFamily="2" charset="2"/>
              <a:buChar char="v"/>
            </a:pPr>
            <a:endParaRPr lang="en-US" sz="1600" dirty="0" smtClean="0"/>
          </a:p>
          <a:p>
            <a:pPr lvl="1">
              <a:buFont typeface="Wingdings" pitchFamily="2" charset="2"/>
              <a:buChar char="v"/>
            </a:pPr>
            <a:r>
              <a:rPr lang="en-US" sz="3800" b="1" dirty="0" smtClean="0">
                <a:solidFill>
                  <a:srgbClr val="002060"/>
                </a:solidFill>
              </a:rPr>
              <a:t>Monitoring</a:t>
            </a:r>
            <a:r>
              <a:rPr lang="en-US" sz="3800" dirty="0" smtClean="0"/>
              <a:t> extent to which degree programs achieve faculty-driven curricular expectations to help ensure implementation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2000"/>
                                        <p:tgtEl>
                                          <p:spTgt spid="5">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6" end="6"/>
                                            </p:txEl>
                                          </p:spTgt>
                                        </p:tgtEl>
                                        <p:attrNameLst>
                                          <p:attrName>style.visibility</p:attrName>
                                        </p:attrNameLst>
                                      </p:cBhvr>
                                      <p:to>
                                        <p:strVal val="visible"/>
                                      </p:to>
                                    </p:set>
                                    <p:animEffect transition="in" filter="fade">
                                      <p:cBhvr>
                                        <p:cTn id="18" dur="2000"/>
                                        <p:tgtEl>
                                          <p:spTgt spid="5">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animEffect transition="in" filter="fade">
                                      <p:cBhvr>
                                        <p:cTn id="23" dur="2000"/>
                                        <p:tgtEl>
                                          <p:spTgt spid="5">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10" end="10"/>
                                            </p:txEl>
                                          </p:spTgt>
                                        </p:tgtEl>
                                        <p:attrNameLst>
                                          <p:attrName>style.visibility</p:attrName>
                                        </p:attrNameLst>
                                      </p:cBhvr>
                                      <p:to>
                                        <p:strVal val="visible"/>
                                      </p:to>
                                    </p:set>
                                    <p:animEffect transition="in" filter="fade">
                                      <p:cBhvr>
                                        <p:cTn id="28" dur="2000"/>
                                        <p:tgtEl>
                                          <p:spTgt spid="5">
                                            <p:txEl>
                                              <p:pRg st="10" end="1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animEffect transition="in" filter="fade">
                                      <p:cBhvr>
                                        <p:cTn id="31" dur="2000"/>
                                        <p:tgtEl>
                                          <p:spTgt spid="5">
                                            <p:txEl>
                                              <p:pRg st="12" end="12"/>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14" end="14"/>
                                            </p:txEl>
                                          </p:spTgt>
                                        </p:tgtEl>
                                        <p:attrNameLst>
                                          <p:attrName>style.visibility</p:attrName>
                                        </p:attrNameLst>
                                      </p:cBhvr>
                                      <p:to>
                                        <p:strVal val="visible"/>
                                      </p:to>
                                    </p:set>
                                    <p:animEffect transition="in" filter="fade">
                                      <p:cBhvr>
                                        <p:cTn id="34" dur="20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686800" cy="4556125"/>
          </a:xfrm>
        </p:spPr>
        <p:txBody>
          <a:bodyPr/>
          <a:lstStyle/>
          <a:p>
            <a:pPr>
              <a:buNone/>
            </a:pPr>
            <a:r>
              <a:rPr lang="en-US" dirty="0" smtClean="0">
                <a:solidFill>
                  <a:srgbClr val="002060"/>
                </a:solidFill>
              </a:rPr>
              <a:t>QUESTIONS?</a:t>
            </a:r>
          </a:p>
          <a:p>
            <a:pPr>
              <a:buNone/>
            </a:pPr>
            <a:endParaRPr lang="en-US" dirty="0" smtClean="0"/>
          </a:p>
          <a:p>
            <a:pPr>
              <a:buNone/>
            </a:pPr>
            <a:r>
              <a:rPr lang="en-US" dirty="0" smtClean="0"/>
              <a:t>What issues do you have or have you heard that we have not yet addressed?</a:t>
            </a:r>
          </a:p>
        </p:txBody>
      </p:sp>
    </p:spTree>
    <p:extLst>
      <p:ext uri="{BB962C8B-B14F-4D97-AF65-F5344CB8AC3E}">
        <p14:creationId xmlns="" xmlns:p14="http://schemas.microsoft.com/office/powerpoint/2010/main" val="614691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86800" cy="5546725"/>
          </a:xfrm>
        </p:spPr>
        <p:txBody>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6096000"/>
          </a:xfrm>
        </p:spPr>
        <p:txBody>
          <a:bodyPr>
            <a:normAutofit lnSpcReduction="10000"/>
          </a:bodyPr>
          <a:lstStyle/>
          <a:p>
            <a:pPr lvl="1">
              <a:buNone/>
            </a:pPr>
            <a:r>
              <a:rPr lang="en-US" dirty="0" smtClean="0">
                <a:solidFill>
                  <a:srgbClr val="002060"/>
                </a:solidFill>
              </a:rPr>
              <a:t>How re-structured committees/processes work?</a:t>
            </a:r>
          </a:p>
          <a:p>
            <a:pPr lvl="1">
              <a:buNone/>
            </a:pPr>
            <a:endParaRPr lang="en-US" sz="1100" dirty="0" smtClean="0"/>
          </a:p>
          <a:p>
            <a:pPr lvl="1"/>
            <a:r>
              <a:rPr lang="en-US" dirty="0" smtClean="0"/>
              <a:t>University </a:t>
            </a:r>
            <a:r>
              <a:rPr lang="en-US" dirty="0"/>
              <a:t>Curriculum and Assessment Committee will collectively set </a:t>
            </a:r>
            <a:r>
              <a:rPr lang="en-US" dirty="0" smtClean="0"/>
              <a:t>expectations </a:t>
            </a:r>
            <a:r>
              <a:rPr lang="en-US" dirty="0"/>
              <a:t>for degree </a:t>
            </a:r>
            <a:r>
              <a:rPr lang="en-US" dirty="0" smtClean="0"/>
              <a:t>programs.</a:t>
            </a:r>
          </a:p>
          <a:p>
            <a:pPr lvl="1">
              <a:buNone/>
            </a:pPr>
            <a:endParaRPr lang="en-US" sz="800" dirty="0" smtClean="0"/>
          </a:p>
          <a:p>
            <a:pPr lvl="1"/>
            <a:r>
              <a:rPr lang="en-US" dirty="0" smtClean="0"/>
              <a:t>Chairs/directors </a:t>
            </a:r>
            <a:r>
              <a:rPr lang="en-US" dirty="0"/>
              <a:t>will collectively engage faculty to align degree programs with expectations. </a:t>
            </a:r>
            <a:endParaRPr lang="en-US" dirty="0" smtClean="0"/>
          </a:p>
          <a:p>
            <a:pPr lvl="1">
              <a:buNone/>
            </a:pPr>
            <a:endParaRPr lang="en-US" sz="900" dirty="0" smtClean="0"/>
          </a:p>
          <a:p>
            <a:pPr lvl="1"/>
            <a:r>
              <a:rPr lang="en-US" dirty="0" smtClean="0"/>
              <a:t>College </a:t>
            </a:r>
            <a:r>
              <a:rPr lang="en-US" dirty="0"/>
              <a:t>Curriculum and Assessment Committees will apply </a:t>
            </a:r>
            <a:r>
              <a:rPr lang="en-US" dirty="0" smtClean="0"/>
              <a:t>expectations </a:t>
            </a:r>
            <a:r>
              <a:rPr lang="en-US" dirty="0"/>
              <a:t>in decision-making regarding curriculum proposals. </a:t>
            </a:r>
            <a:endParaRPr lang="en-US" dirty="0" smtClean="0"/>
          </a:p>
          <a:p>
            <a:pPr lvl="1">
              <a:buNone/>
            </a:pPr>
            <a:endParaRPr lang="en-US" sz="900" dirty="0" smtClean="0"/>
          </a:p>
          <a:p>
            <a:pPr lvl="1"/>
            <a:r>
              <a:rPr lang="en-US" dirty="0" smtClean="0"/>
              <a:t>Academic </a:t>
            </a:r>
            <a:r>
              <a:rPr lang="en-US" dirty="0"/>
              <a:t>leaders </a:t>
            </a:r>
            <a:r>
              <a:rPr lang="en-US" dirty="0" smtClean="0"/>
              <a:t>and </a:t>
            </a:r>
            <a:r>
              <a:rPr lang="en-US" dirty="0"/>
              <a:t>faculty will utilize the expectations in developing strategic plans for </a:t>
            </a:r>
            <a:r>
              <a:rPr lang="en-US" dirty="0" smtClean="0"/>
              <a:t> </a:t>
            </a:r>
            <a:r>
              <a:rPr lang="en-US" dirty="0"/>
              <a:t>improvement of student learning as part of the Academic Program Review’s Action Plan.  </a:t>
            </a:r>
          </a:p>
          <a:p>
            <a:endParaRPr lang="en-US" dirty="0"/>
          </a:p>
        </p:txBody>
      </p:sp>
    </p:spTree>
    <p:extLst>
      <p:ext uri="{BB962C8B-B14F-4D97-AF65-F5344CB8AC3E}">
        <p14:creationId xmlns="" xmlns:p14="http://schemas.microsoft.com/office/powerpoint/2010/main" val="219784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20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2000"/>
                                        <p:tgtEl>
                                          <p:spTgt spid="3">
                                            <p:txEl>
                                              <p:pRg st="6" end="6"/>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6172200"/>
          </a:xfrm>
        </p:spPr>
        <p:txBody>
          <a:bodyPr>
            <a:normAutofit fontScale="70000" lnSpcReduction="20000"/>
          </a:bodyPr>
          <a:lstStyle/>
          <a:p>
            <a:pPr marL="0" indent="0">
              <a:buNone/>
            </a:pPr>
            <a:r>
              <a:rPr lang="en-US" sz="4000" dirty="0" smtClean="0">
                <a:solidFill>
                  <a:srgbClr val="002060"/>
                </a:solidFill>
              </a:rPr>
              <a:t>Response to Feedback: A Revised Proposal…</a:t>
            </a:r>
          </a:p>
          <a:p>
            <a:pPr marL="0" indent="0">
              <a:buNone/>
            </a:pPr>
            <a:endParaRPr lang="en-US" dirty="0" smtClean="0"/>
          </a:p>
          <a:p>
            <a:pPr lvl="0"/>
            <a:r>
              <a:rPr lang="en-US" dirty="0" smtClean="0"/>
              <a:t>Removing the Continuous </a:t>
            </a:r>
            <a:r>
              <a:rPr lang="en-US" dirty="0"/>
              <a:t>Course Improvement Document and </a:t>
            </a:r>
            <a:r>
              <a:rPr lang="en-US" dirty="0" smtClean="0"/>
              <a:t>reducing </a:t>
            </a:r>
            <a:r>
              <a:rPr lang="en-US" dirty="0"/>
              <a:t>workload of University Curriculum and Assessment Committee members </a:t>
            </a:r>
            <a:endParaRPr lang="en-US" dirty="0" smtClean="0"/>
          </a:p>
          <a:p>
            <a:pPr lvl="0">
              <a:buNone/>
            </a:pPr>
            <a:endParaRPr lang="en-US" sz="1100" dirty="0"/>
          </a:p>
          <a:p>
            <a:pPr lvl="0"/>
            <a:r>
              <a:rPr lang="en-US" dirty="0" smtClean="0"/>
              <a:t>Clarifying use </a:t>
            </a:r>
            <a:r>
              <a:rPr lang="en-US" dirty="0"/>
              <a:t>of Expectations for Degree Program Curriculum as a framework for the development of curriculum and review of degree programs during academic program review </a:t>
            </a:r>
            <a:r>
              <a:rPr lang="en-US" dirty="0" smtClean="0"/>
              <a:t>but not as a limitation on curricular content</a:t>
            </a:r>
          </a:p>
          <a:p>
            <a:pPr lvl="0">
              <a:buNone/>
            </a:pPr>
            <a:endParaRPr lang="en-US" sz="1300" dirty="0"/>
          </a:p>
          <a:p>
            <a:pPr lvl="0"/>
            <a:r>
              <a:rPr lang="en-US" dirty="0" smtClean="0"/>
              <a:t>Extending </a:t>
            </a:r>
            <a:r>
              <a:rPr lang="en-US" dirty="0"/>
              <a:t>implementation </a:t>
            </a:r>
            <a:r>
              <a:rPr lang="en-US" dirty="0" smtClean="0"/>
              <a:t>timeline</a:t>
            </a:r>
          </a:p>
          <a:p>
            <a:pPr lvl="0">
              <a:buNone/>
            </a:pPr>
            <a:endParaRPr lang="en-US" sz="1100" dirty="0"/>
          </a:p>
          <a:p>
            <a:pPr lvl="0"/>
            <a:r>
              <a:rPr lang="en-US" dirty="0" smtClean="0"/>
              <a:t>Clarifying </a:t>
            </a:r>
            <a:r>
              <a:rPr lang="en-US" dirty="0"/>
              <a:t>that annual Assessment Reporting requirements will remain the </a:t>
            </a:r>
            <a:r>
              <a:rPr lang="en-US" dirty="0" smtClean="0"/>
              <a:t>same</a:t>
            </a:r>
          </a:p>
          <a:p>
            <a:pPr lvl="0">
              <a:buNone/>
            </a:pPr>
            <a:endParaRPr lang="en-US" sz="1100" dirty="0"/>
          </a:p>
          <a:p>
            <a:pPr lvl="1"/>
            <a:r>
              <a:rPr lang="en-US" sz="3100" dirty="0"/>
              <a:t>Accredited programs will follow their </a:t>
            </a:r>
            <a:r>
              <a:rPr lang="en-US" sz="3100" dirty="0" err="1" smtClean="0"/>
              <a:t>accreditors</a:t>
            </a:r>
            <a:r>
              <a:rPr lang="en-US" sz="3100" dirty="0" smtClean="0"/>
              <a:t>’ </a:t>
            </a:r>
            <a:r>
              <a:rPr lang="en-US" sz="3100" dirty="0"/>
              <a:t>existing accreditation </a:t>
            </a:r>
            <a:r>
              <a:rPr lang="en-US" sz="3100" dirty="0" smtClean="0"/>
              <a:t>processes</a:t>
            </a:r>
          </a:p>
          <a:p>
            <a:pPr lvl="1"/>
            <a:endParaRPr lang="en-US" sz="1100" dirty="0"/>
          </a:p>
          <a:p>
            <a:pPr lvl="1"/>
            <a:r>
              <a:rPr lang="en-US" sz="3100" dirty="0"/>
              <a:t>Non-accredited degree programs will continue to participate in NAU’s academic program review process </a:t>
            </a:r>
          </a:p>
          <a:p>
            <a:pPr marL="0" lvl="0" indent="0">
              <a:buNone/>
            </a:pPr>
            <a:r>
              <a:rPr lang="en-US" dirty="0" smtClean="0"/>
              <a:t> </a:t>
            </a:r>
            <a:endParaRPr lang="en-US" dirty="0"/>
          </a:p>
          <a:p>
            <a:pPr marL="0" indent="0">
              <a:buNone/>
            </a:pPr>
            <a:endParaRPr lang="en-US" dirty="0"/>
          </a:p>
          <a:p>
            <a:endParaRPr lang="en-US" dirty="0"/>
          </a:p>
        </p:txBody>
      </p:sp>
    </p:spTree>
    <p:extLst>
      <p:ext uri="{BB962C8B-B14F-4D97-AF65-F5344CB8AC3E}">
        <p14:creationId xmlns="" xmlns:p14="http://schemas.microsoft.com/office/powerpoint/2010/main" val="4178532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fade">
                                      <p:cBhvr>
                                        <p:cTn id="30" dur="2000"/>
                                        <p:tgtEl>
                                          <p:spTgt spid="3">
                                            <p:txEl>
                                              <p:pRg st="10" end="1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Effect transition="in" filter="fade">
                                      <p:cBhvr>
                                        <p:cTn id="33" dur="2000"/>
                                        <p:tgtEl>
                                          <p:spTgt spid="3">
                                            <p:txEl>
                                              <p:pRg st="12" end="1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13" end="13"/>
                                            </p:txEl>
                                          </p:spTgt>
                                        </p:tgtEl>
                                        <p:attrNameLst>
                                          <p:attrName>style.visibility</p:attrName>
                                        </p:attrNameLst>
                                      </p:cBhvr>
                                      <p:to>
                                        <p:strVal val="visible"/>
                                      </p:to>
                                    </p:set>
                                    <p:animEffect transition="in" filter="fade">
                                      <p:cBhvr>
                                        <p:cTn id="38"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86800" cy="5943600"/>
          </a:xfrm>
        </p:spPr>
        <p:txBody>
          <a:bodyPr>
            <a:normAutofit fontScale="85000" lnSpcReduction="20000"/>
          </a:bodyPr>
          <a:lstStyle/>
          <a:p>
            <a:pPr lvl="0"/>
            <a:r>
              <a:rPr lang="en-US" sz="2800" dirty="0" smtClean="0"/>
              <a:t>Highlighting </a:t>
            </a:r>
            <a:r>
              <a:rPr lang="en-US" sz="2800" dirty="0"/>
              <a:t>that </a:t>
            </a:r>
            <a:r>
              <a:rPr lang="en-US" sz="2800" dirty="0" smtClean="0"/>
              <a:t>4 of 6 </a:t>
            </a:r>
            <a:r>
              <a:rPr lang="en-US" sz="2800" dirty="0"/>
              <a:t>expectations in the proposal are already required by programs. The remaining two expectations (Curriculum Design with a Curriculum Map; Strategic Course Learning Design) ensure quality curriculum and meaningful </a:t>
            </a:r>
            <a:r>
              <a:rPr lang="en-US" sz="2800" dirty="0" smtClean="0"/>
              <a:t>assessment</a:t>
            </a:r>
          </a:p>
          <a:p>
            <a:pPr lvl="0">
              <a:buNone/>
            </a:pPr>
            <a:endParaRPr lang="en-US" sz="900" dirty="0"/>
          </a:p>
          <a:p>
            <a:pPr lvl="0"/>
            <a:r>
              <a:rPr lang="en-US" sz="2800" dirty="0" smtClean="0"/>
              <a:t>Combining </a:t>
            </a:r>
            <a:r>
              <a:rPr lang="en-US" sz="2800" dirty="0"/>
              <a:t>the curriculum and assessment committees at the college and university </a:t>
            </a:r>
            <a:r>
              <a:rPr lang="en-US" sz="2800" dirty="0" smtClean="0"/>
              <a:t>level</a:t>
            </a:r>
          </a:p>
          <a:p>
            <a:pPr lvl="0">
              <a:buNone/>
            </a:pPr>
            <a:endParaRPr lang="en-US" sz="900" dirty="0"/>
          </a:p>
          <a:p>
            <a:pPr lvl="0"/>
            <a:r>
              <a:rPr lang="en-US" sz="2800" dirty="0" smtClean="0"/>
              <a:t>Continuing </a:t>
            </a:r>
            <a:r>
              <a:rPr lang="en-US" sz="2800" dirty="0"/>
              <a:t>to maintain that the Faculty Senate charge academic leaders with identifying and providing support to degree programs to prepare for their Academic Program Reviews, as well as providing support for implementing Action Plans following </a:t>
            </a:r>
            <a:r>
              <a:rPr lang="en-US" sz="2800" dirty="0" smtClean="0"/>
              <a:t>Academic </a:t>
            </a:r>
            <a:r>
              <a:rPr lang="en-US" sz="2800" dirty="0"/>
              <a:t>Program Review </a:t>
            </a:r>
            <a:r>
              <a:rPr lang="en-US" sz="2800" dirty="0" smtClean="0"/>
              <a:t>process</a:t>
            </a:r>
          </a:p>
          <a:p>
            <a:pPr lvl="0">
              <a:buNone/>
            </a:pPr>
            <a:endParaRPr lang="en-US" sz="900" dirty="0"/>
          </a:p>
          <a:p>
            <a:pPr lvl="0"/>
            <a:r>
              <a:rPr lang="en-US" sz="2800" dirty="0" smtClean="0"/>
              <a:t>Continuing </a:t>
            </a:r>
            <a:r>
              <a:rPr lang="en-US" sz="2800" dirty="0"/>
              <a:t>to address the requirement of NAU’s regional accreditor (Higher Learning Commission) that all accredited institutions engage in practices of assessment of student learning for continual improvement. </a:t>
            </a:r>
          </a:p>
          <a:p>
            <a:pPr marL="0" indent="0">
              <a:buNone/>
            </a:pPr>
            <a:endParaRPr lang="en-US" dirty="0"/>
          </a:p>
          <a:p>
            <a:endParaRPr lang="en-US" dirty="0"/>
          </a:p>
        </p:txBody>
      </p:sp>
    </p:spTree>
    <p:extLst>
      <p:ext uri="{BB962C8B-B14F-4D97-AF65-F5344CB8AC3E}">
        <p14:creationId xmlns="" xmlns:p14="http://schemas.microsoft.com/office/powerpoint/2010/main" val="241291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6248400"/>
          </a:xfrm>
        </p:spPr>
        <p:txBody>
          <a:bodyPr>
            <a:normAutofit/>
          </a:bodyPr>
          <a:lstStyle/>
          <a:p>
            <a:pPr>
              <a:buNone/>
            </a:pPr>
            <a:r>
              <a:rPr lang="en-US" b="1" dirty="0" smtClean="0">
                <a:solidFill>
                  <a:srgbClr val="002060"/>
                </a:solidFill>
              </a:rPr>
              <a:t>PROCESS</a:t>
            </a:r>
          </a:p>
          <a:p>
            <a:pPr>
              <a:buNone/>
            </a:pPr>
            <a:endParaRPr lang="en-US" sz="800" b="1" dirty="0" smtClean="0"/>
          </a:p>
          <a:p>
            <a:pPr>
              <a:buFont typeface="Wingdings" pitchFamily="2" charset="2"/>
              <a:buChar char="v"/>
            </a:pPr>
            <a:r>
              <a:rPr lang="en-US" sz="2800" b="1" dirty="0" smtClean="0"/>
              <a:t>Curriculum &amp; Assessment Work Group</a:t>
            </a:r>
            <a:r>
              <a:rPr lang="en-US" sz="2800" dirty="0" smtClean="0"/>
              <a:t>, in summer 2013, recognized compelling need to </a:t>
            </a:r>
            <a:r>
              <a:rPr lang="en-US" sz="2800" b="1" dirty="0" smtClean="0">
                <a:solidFill>
                  <a:srgbClr val="002060"/>
                </a:solidFill>
              </a:rPr>
              <a:t>integrate curriculum, assessment, and program review </a:t>
            </a:r>
            <a:r>
              <a:rPr lang="en-US" sz="2800" dirty="0" smtClean="0"/>
              <a:t>processes on campus. </a:t>
            </a:r>
          </a:p>
          <a:p>
            <a:pPr>
              <a:buNone/>
            </a:pPr>
            <a:endParaRPr lang="en-US" sz="800" dirty="0" smtClean="0"/>
          </a:p>
          <a:p>
            <a:pPr>
              <a:buFont typeface="Wingdings" pitchFamily="2" charset="2"/>
              <a:buChar char="v"/>
            </a:pPr>
            <a:r>
              <a:rPr lang="en-US" sz="2800" b="1" dirty="0" smtClean="0"/>
              <a:t>Foundations of proposal:</a:t>
            </a:r>
          </a:p>
          <a:p>
            <a:pPr lvl="1">
              <a:buFont typeface="Wingdings" pitchFamily="2" charset="2"/>
              <a:buChar char="v"/>
            </a:pPr>
            <a:r>
              <a:rPr lang="en-US" sz="2400" dirty="0" smtClean="0"/>
              <a:t>A </a:t>
            </a:r>
            <a:r>
              <a:rPr lang="en-US" sz="2400" b="1" dirty="0" smtClean="0"/>
              <a:t>faculty </a:t>
            </a:r>
            <a:r>
              <a:rPr lang="en-US" sz="2400" dirty="0" smtClean="0"/>
              <a:t>committee would </a:t>
            </a:r>
            <a:r>
              <a:rPr lang="en-US" sz="2400" b="1" dirty="0" smtClean="0">
                <a:solidFill>
                  <a:srgbClr val="002060"/>
                </a:solidFill>
              </a:rPr>
              <a:t>collectively set the expectations for curricula </a:t>
            </a:r>
            <a:r>
              <a:rPr lang="en-US" sz="2400" dirty="0" smtClean="0"/>
              <a:t>(not content) of degree programs. Expectations would guide:</a:t>
            </a:r>
          </a:p>
          <a:p>
            <a:pPr lvl="2">
              <a:buFont typeface="Wingdings" pitchFamily="2" charset="2"/>
              <a:buChar char="v"/>
            </a:pPr>
            <a:r>
              <a:rPr lang="en-US" dirty="0" smtClean="0"/>
              <a:t>Development of curriculum</a:t>
            </a:r>
          </a:p>
          <a:p>
            <a:pPr lvl="2">
              <a:buFont typeface="Wingdings" pitchFamily="2" charset="2"/>
              <a:buChar char="v"/>
            </a:pPr>
            <a:r>
              <a:rPr lang="en-US" dirty="0"/>
              <a:t>D</a:t>
            </a:r>
            <a:r>
              <a:rPr lang="en-US" dirty="0" smtClean="0"/>
              <a:t>ecision making regarding curriculum proposals, and </a:t>
            </a:r>
          </a:p>
          <a:p>
            <a:pPr lvl="2">
              <a:buFont typeface="Wingdings" pitchFamily="2" charset="2"/>
              <a:buChar char="v"/>
            </a:pPr>
            <a:r>
              <a:rPr lang="en-US" dirty="0" smtClean="0"/>
              <a:t>Review of degree programs </a:t>
            </a:r>
            <a:r>
              <a:rPr lang="en-US" sz="2400" dirty="0" smtClean="0"/>
              <a:t>during Academic Program Review.</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20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2000"/>
                                        <p:tgtEl>
                                          <p:spTgt spid="3">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2000"/>
                                        <p:tgtEl>
                                          <p:spTgt spid="3">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5334000"/>
          </a:xfrm>
        </p:spPr>
        <p:txBody>
          <a:bodyPr>
            <a:normAutofit/>
          </a:bodyPr>
          <a:lstStyle/>
          <a:p>
            <a:r>
              <a:rPr lang="en-US" sz="2800" dirty="0" smtClean="0"/>
              <a:t>The work group recommended </a:t>
            </a:r>
            <a:r>
              <a:rPr lang="en-US" sz="2800" b="1" dirty="0" smtClean="0">
                <a:solidFill>
                  <a:srgbClr val="002060"/>
                </a:solidFill>
              </a:rPr>
              <a:t>re-designing</a:t>
            </a:r>
            <a:r>
              <a:rPr lang="en-US" sz="2800" b="1" dirty="0" smtClean="0"/>
              <a:t> the curricular-focused committee </a:t>
            </a:r>
            <a:r>
              <a:rPr lang="en-US" sz="2800" b="1" dirty="0" smtClean="0">
                <a:solidFill>
                  <a:srgbClr val="002060"/>
                </a:solidFill>
              </a:rPr>
              <a:t>structures</a:t>
            </a:r>
            <a:r>
              <a:rPr lang="en-US" sz="2800" b="1" dirty="0" smtClean="0"/>
              <a:t> </a:t>
            </a:r>
            <a:r>
              <a:rPr lang="en-US" sz="2800" b="1" dirty="0" smtClean="0">
                <a:solidFill>
                  <a:srgbClr val="002060"/>
                </a:solidFill>
              </a:rPr>
              <a:t>and reporting processes</a:t>
            </a:r>
            <a:r>
              <a:rPr lang="en-US" sz="2800" dirty="0" smtClean="0"/>
              <a:t> to support the expectations.</a:t>
            </a:r>
          </a:p>
          <a:p>
            <a:pPr>
              <a:buNone/>
            </a:pPr>
            <a:endParaRPr lang="en-US" sz="1000" dirty="0" smtClean="0"/>
          </a:p>
          <a:p>
            <a:r>
              <a:rPr lang="en-US" sz="2800" dirty="0" smtClean="0"/>
              <a:t>Proposal was presented to campus groups for </a:t>
            </a:r>
            <a:r>
              <a:rPr lang="en-US" sz="2800" b="1" dirty="0" smtClean="0">
                <a:solidFill>
                  <a:srgbClr val="002060"/>
                </a:solidFill>
              </a:rPr>
              <a:t>feedback</a:t>
            </a:r>
            <a:r>
              <a:rPr lang="en-US" sz="2800" dirty="0" smtClean="0"/>
              <a:t>, including:  ACCA, </a:t>
            </a:r>
            <a:r>
              <a:rPr lang="en-US" sz="2800" dirty="0" err="1" smtClean="0"/>
              <a:t>FSExC</a:t>
            </a:r>
            <a:r>
              <a:rPr lang="en-US" sz="2800" dirty="0" smtClean="0"/>
              <a:t>, PALC, ACADA, UAC, Faculty Senate, LSC, UCC, ACC, and UGC. </a:t>
            </a:r>
          </a:p>
          <a:p>
            <a:pPr lvl="1"/>
            <a:r>
              <a:rPr lang="en-US" sz="2400" dirty="0" smtClean="0"/>
              <a:t>Feedback identified strengths and areas of concern</a:t>
            </a:r>
          </a:p>
          <a:p>
            <a:pPr marL="0" indent="0">
              <a:buNone/>
            </a:pPr>
            <a:endParaRPr lang="en-US" sz="1000" dirty="0" smtClean="0"/>
          </a:p>
          <a:p>
            <a:r>
              <a:rPr lang="en-US" sz="2800" dirty="0" smtClean="0"/>
              <a:t>Proposal was </a:t>
            </a:r>
            <a:r>
              <a:rPr lang="en-US" sz="2800" dirty="0" smtClean="0">
                <a:solidFill>
                  <a:srgbClr val="002060"/>
                </a:solidFill>
              </a:rPr>
              <a:t>revised</a:t>
            </a:r>
            <a:r>
              <a:rPr lang="en-US" sz="2800" dirty="0" smtClean="0"/>
              <a:t> based on the feedback…</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6248400"/>
          </a:xfrm>
        </p:spPr>
        <p:txBody>
          <a:bodyPr>
            <a:normAutofit/>
          </a:bodyPr>
          <a:lstStyle/>
          <a:p>
            <a:pPr>
              <a:buNone/>
            </a:pPr>
            <a:r>
              <a:rPr lang="en-US" b="1" dirty="0" smtClean="0">
                <a:solidFill>
                  <a:srgbClr val="002060"/>
                </a:solidFill>
              </a:rPr>
              <a:t>Strengths</a:t>
            </a:r>
            <a:r>
              <a:rPr lang="en-US" dirty="0" smtClean="0"/>
              <a:t> of the proposal:</a:t>
            </a:r>
          </a:p>
          <a:p>
            <a:pPr>
              <a:buNone/>
            </a:pPr>
            <a:endParaRPr lang="en-US" sz="1200" dirty="0" smtClean="0"/>
          </a:p>
          <a:p>
            <a:pPr lvl="0"/>
            <a:r>
              <a:rPr lang="en-US" b="1" dirty="0" smtClean="0">
                <a:solidFill>
                  <a:srgbClr val="002060"/>
                </a:solidFill>
              </a:rPr>
              <a:t>Formal adoption of expectations </a:t>
            </a:r>
            <a:r>
              <a:rPr lang="en-US" dirty="0" smtClean="0"/>
              <a:t>for curriculum design and assessment </a:t>
            </a:r>
          </a:p>
          <a:p>
            <a:pPr lvl="0"/>
            <a:r>
              <a:rPr lang="en-US" b="1" dirty="0" smtClean="0">
                <a:solidFill>
                  <a:srgbClr val="002060"/>
                </a:solidFill>
              </a:rPr>
              <a:t>Combination</a:t>
            </a:r>
            <a:r>
              <a:rPr lang="en-US" b="1" dirty="0" smtClean="0"/>
              <a:t> </a:t>
            </a:r>
            <a:r>
              <a:rPr lang="en-US" b="1" dirty="0" smtClean="0">
                <a:solidFill>
                  <a:srgbClr val="002060"/>
                </a:solidFill>
              </a:rPr>
              <a:t>of curriculum &amp; assessment </a:t>
            </a:r>
            <a:r>
              <a:rPr lang="en-US" dirty="0" smtClean="0"/>
              <a:t>processes</a:t>
            </a:r>
          </a:p>
          <a:p>
            <a:pPr lvl="0"/>
            <a:r>
              <a:rPr lang="en-US" b="1" dirty="0" smtClean="0">
                <a:solidFill>
                  <a:srgbClr val="002060"/>
                </a:solidFill>
              </a:rPr>
              <a:t>Incorporation</a:t>
            </a:r>
            <a:r>
              <a:rPr lang="en-US" dirty="0" smtClean="0"/>
              <a:t> of a review of curriculum design and assessment of student learning into the Academic Program Review process</a:t>
            </a:r>
          </a:p>
          <a:p>
            <a:pPr lvl="0"/>
            <a:r>
              <a:rPr lang="en-US" b="1" dirty="0" smtClean="0">
                <a:solidFill>
                  <a:srgbClr val="002060"/>
                </a:solidFill>
              </a:rPr>
              <a:t>Assurance</a:t>
            </a:r>
            <a:r>
              <a:rPr lang="en-US" dirty="0" smtClean="0"/>
              <a:t> we have institutional practices that satisfy requirements of NAU’s regional accreditor (Higher Learning Commission)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6172200"/>
          </a:xfrm>
        </p:spPr>
        <p:txBody>
          <a:bodyPr>
            <a:normAutofit/>
          </a:bodyPr>
          <a:lstStyle/>
          <a:p>
            <a:pPr>
              <a:buNone/>
            </a:pPr>
            <a:r>
              <a:rPr lang="en-US" b="1" dirty="0" smtClean="0">
                <a:solidFill>
                  <a:srgbClr val="002060"/>
                </a:solidFill>
              </a:rPr>
              <a:t>Areas of concern:</a:t>
            </a:r>
          </a:p>
          <a:p>
            <a:pPr>
              <a:buNone/>
            </a:pPr>
            <a:endParaRPr lang="en-US" sz="1200" b="1" dirty="0" smtClean="0"/>
          </a:p>
          <a:p>
            <a:pPr lvl="0"/>
            <a:r>
              <a:rPr lang="en-US" sz="2700" b="1" dirty="0" smtClean="0">
                <a:solidFill>
                  <a:srgbClr val="002060"/>
                </a:solidFill>
              </a:rPr>
              <a:t>Implementation</a:t>
            </a:r>
            <a:r>
              <a:rPr lang="en-US" sz="2700" dirty="0" smtClean="0">
                <a:solidFill>
                  <a:srgbClr val="0070C0"/>
                </a:solidFill>
              </a:rPr>
              <a:t> </a:t>
            </a:r>
            <a:r>
              <a:rPr lang="en-US" sz="2700" dirty="0" smtClean="0"/>
              <a:t>issues </a:t>
            </a:r>
            <a:r>
              <a:rPr lang="en-US" sz="2700" i="1" dirty="0" smtClean="0"/>
              <a:t>(i.e.</a:t>
            </a:r>
            <a:r>
              <a:rPr lang="en-US" sz="2700" dirty="0" smtClean="0"/>
              <a:t>, “too much, too fast”)</a:t>
            </a:r>
          </a:p>
          <a:p>
            <a:pPr lvl="0">
              <a:buNone/>
            </a:pPr>
            <a:endParaRPr lang="en-US" sz="800" dirty="0" smtClean="0"/>
          </a:p>
          <a:p>
            <a:pPr lvl="0"/>
            <a:r>
              <a:rPr lang="en-US" sz="2700" b="1" dirty="0" smtClean="0">
                <a:solidFill>
                  <a:srgbClr val="002060"/>
                </a:solidFill>
              </a:rPr>
              <a:t>Workload</a:t>
            </a:r>
            <a:r>
              <a:rPr lang="en-US" sz="2700" dirty="0" smtClean="0"/>
              <a:t> for chairs and faculty</a:t>
            </a:r>
          </a:p>
          <a:p>
            <a:pPr lvl="0">
              <a:buNone/>
            </a:pPr>
            <a:endParaRPr lang="en-US" sz="800" dirty="0" smtClean="0"/>
          </a:p>
          <a:p>
            <a:pPr lvl="0"/>
            <a:r>
              <a:rPr lang="en-US" sz="2700" b="1" dirty="0" smtClean="0">
                <a:solidFill>
                  <a:srgbClr val="002060"/>
                </a:solidFill>
              </a:rPr>
              <a:t>Workload and training</a:t>
            </a:r>
            <a:r>
              <a:rPr lang="en-US" sz="2700" b="1" dirty="0" smtClean="0"/>
              <a:t> </a:t>
            </a:r>
            <a:r>
              <a:rPr lang="en-US" sz="2700" dirty="0" smtClean="0"/>
              <a:t>of committee members to quickly adapt and learn a new process</a:t>
            </a:r>
          </a:p>
          <a:p>
            <a:pPr lvl="0">
              <a:buNone/>
            </a:pPr>
            <a:endParaRPr lang="en-US" sz="800" dirty="0" smtClean="0"/>
          </a:p>
          <a:p>
            <a:pPr lvl="0"/>
            <a:r>
              <a:rPr lang="en-US" sz="2700" b="1" dirty="0" smtClean="0">
                <a:solidFill>
                  <a:srgbClr val="002060"/>
                </a:solidFill>
              </a:rPr>
              <a:t>Continuous Course Improvement Documents</a:t>
            </a:r>
            <a:r>
              <a:rPr lang="en-US" sz="2700" b="1" dirty="0" smtClean="0"/>
              <a:t> </a:t>
            </a:r>
            <a:r>
              <a:rPr lang="en-US" sz="2700" dirty="0" smtClean="0"/>
              <a:t>seen as “busywork”</a:t>
            </a:r>
          </a:p>
          <a:p>
            <a:pPr lvl="0">
              <a:buNone/>
            </a:pPr>
            <a:endParaRPr lang="en-US" sz="800" dirty="0" smtClean="0"/>
          </a:p>
          <a:p>
            <a:pPr lvl="0"/>
            <a:r>
              <a:rPr lang="en-US" sz="2700" dirty="0" smtClean="0"/>
              <a:t>Perceived </a:t>
            </a:r>
            <a:r>
              <a:rPr lang="en-US" sz="2700" b="1" dirty="0" smtClean="0">
                <a:solidFill>
                  <a:srgbClr val="002060"/>
                </a:solidFill>
              </a:rPr>
              <a:t>duplication</a:t>
            </a:r>
            <a:r>
              <a:rPr lang="en-US" sz="2700" dirty="0" smtClean="0">
                <a:solidFill>
                  <a:srgbClr val="0070C0"/>
                </a:solidFill>
              </a:rPr>
              <a:t> </a:t>
            </a:r>
            <a:r>
              <a:rPr lang="en-US" sz="2700" dirty="0" smtClean="0"/>
              <a:t>of reporting requirements for programs that have discipline-specific accreditation</a:t>
            </a:r>
          </a:p>
          <a:p>
            <a:pPr lvl="0">
              <a:buNone/>
            </a:pPr>
            <a:endParaRPr lang="en-US" sz="800" dirty="0" smtClean="0"/>
          </a:p>
          <a:p>
            <a:pPr lvl="0"/>
            <a:r>
              <a:rPr lang="en-US" sz="2700" dirty="0" smtClean="0"/>
              <a:t>Perceived </a:t>
            </a:r>
            <a:r>
              <a:rPr lang="en-US" sz="2700" b="1" dirty="0" smtClean="0">
                <a:solidFill>
                  <a:srgbClr val="002060"/>
                </a:solidFill>
              </a:rPr>
              <a:t>limitations</a:t>
            </a:r>
            <a:r>
              <a:rPr lang="en-US" sz="2700" dirty="0" smtClean="0"/>
              <a:t> on curricular design (</a:t>
            </a:r>
            <a:r>
              <a:rPr lang="en-US" sz="2700" i="1" dirty="0" smtClean="0"/>
              <a:t>i.e.</a:t>
            </a:r>
            <a:r>
              <a:rPr lang="en-US" sz="2700" dirty="0" smtClean="0"/>
              <a:t>, standardization of curricula)</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20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5622925"/>
          </a:xfrm>
        </p:spPr>
        <p:txBody>
          <a:bodyPr/>
          <a:lstStyle/>
          <a:p>
            <a:pPr>
              <a:buNone/>
            </a:pPr>
            <a:r>
              <a:rPr lang="en-US" b="1" dirty="0" smtClean="0">
                <a:solidFill>
                  <a:srgbClr val="002060"/>
                </a:solidFill>
              </a:rPr>
              <a:t>REVISED PROPOSAL</a:t>
            </a:r>
          </a:p>
          <a:p>
            <a:pPr>
              <a:buNone/>
            </a:pPr>
            <a:endParaRPr lang="en-US" sz="2400" b="1" dirty="0" smtClean="0"/>
          </a:p>
          <a:p>
            <a:r>
              <a:rPr lang="en-US" b="1" dirty="0" smtClean="0">
                <a:solidFill>
                  <a:srgbClr val="002060"/>
                </a:solidFill>
              </a:rPr>
              <a:t>Expectations</a:t>
            </a:r>
            <a:r>
              <a:rPr lang="en-US" b="1" dirty="0" smtClean="0"/>
              <a:t> </a:t>
            </a:r>
            <a:r>
              <a:rPr lang="en-US" b="1" dirty="0"/>
              <a:t>for </a:t>
            </a:r>
            <a:r>
              <a:rPr lang="en-US" b="1" dirty="0" smtClean="0"/>
              <a:t>Degree </a:t>
            </a:r>
            <a:r>
              <a:rPr lang="en-US" b="1" dirty="0"/>
              <a:t>P</a:t>
            </a:r>
            <a:r>
              <a:rPr lang="en-US" b="1" dirty="0" smtClean="0"/>
              <a:t>rogram </a:t>
            </a:r>
            <a:r>
              <a:rPr lang="en-US" b="1" dirty="0"/>
              <a:t>C</a:t>
            </a:r>
            <a:r>
              <a:rPr lang="en-US" b="1" dirty="0" smtClean="0"/>
              <a:t>urriculum will frame </a:t>
            </a:r>
            <a:r>
              <a:rPr lang="en-US" b="1" dirty="0"/>
              <a:t>the development, approval, and review of curricula. </a:t>
            </a:r>
            <a:endParaRPr lang="en-US" b="1" dirty="0" smtClean="0"/>
          </a:p>
          <a:p>
            <a:pPr marL="0" indent="0">
              <a:buNone/>
            </a:pPr>
            <a:endParaRPr lang="en-US" sz="2400" b="1" dirty="0" smtClean="0"/>
          </a:p>
          <a:p>
            <a:r>
              <a:rPr lang="en-US" b="1" dirty="0" smtClean="0">
                <a:solidFill>
                  <a:srgbClr val="002060"/>
                </a:solidFill>
              </a:rPr>
              <a:t>Re-structuring</a:t>
            </a:r>
            <a:r>
              <a:rPr lang="en-US" b="1" dirty="0" smtClean="0"/>
              <a:t> of curricular-focused committees</a:t>
            </a:r>
          </a:p>
          <a:p>
            <a:endParaRPr lang="en-US" b="1" dirty="0" smtClean="0"/>
          </a:p>
          <a:p>
            <a:pPr>
              <a:buNone/>
            </a:pPr>
            <a:r>
              <a:rPr lang="en-US" b="1" dirty="0" smtClean="0"/>
              <a:t>	Details </a:t>
            </a:r>
            <a:endParaRPr lang="en-US" dirty="0"/>
          </a:p>
          <a:p>
            <a:pPr marL="0" indent="0">
              <a:buNone/>
            </a:pPr>
            <a:endParaRPr lang="en-US" dirty="0"/>
          </a:p>
        </p:txBody>
      </p:sp>
      <p:sp>
        <p:nvSpPr>
          <p:cNvPr id="5" name="Right Arrow 4"/>
          <p:cNvSpPr/>
          <p:nvPr/>
        </p:nvSpPr>
        <p:spPr>
          <a:xfrm>
            <a:off x="2362200" y="5257800"/>
            <a:ext cx="914400" cy="381000"/>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28416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5943600"/>
          </a:xfrm>
        </p:spPr>
        <p:txBody>
          <a:bodyPr>
            <a:normAutofit fontScale="92500"/>
          </a:bodyPr>
          <a:lstStyle/>
          <a:p>
            <a:pPr>
              <a:buNone/>
            </a:pPr>
            <a:r>
              <a:rPr lang="en-US" b="1" dirty="0" smtClean="0">
                <a:solidFill>
                  <a:srgbClr val="002060"/>
                </a:solidFill>
              </a:rPr>
              <a:t>Expectations for 						Degree Program Curriculum</a:t>
            </a:r>
          </a:p>
          <a:p>
            <a:pPr>
              <a:buNone/>
            </a:pPr>
            <a:endParaRPr lang="en-US" sz="1000" b="1" dirty="0" smtClean="0"/>
          </a:p>
          <a:p>
            <a:pPr lvl="0"/>
            <a:r>
              <a:rPr lang="en-US" sz="2600" b="1" dirty="0" smtClean="0"/>
              <a:t>Mission and Purpose of a Degree Program </a:t>
            </a:r>
            <a:r>
              <a:rPr lang="en-US" sz="2600" b="1" dirty="0" smtClean="0">
                <a:solidFill>
                  <a:srgbClr val="FF0000"/>
                </a:solidFill>
              </a:rPr>
              <a:t>*</a:t>
            </a:r>
          </a:p>
          <a:p>
            <a:pPr lvl="0">
              <a:buNone/>
            </a:pPr>
            <a:endParaRPr lang="en-US" sz="800" b="1" dirty="0" smtClean="0"/>
          </a:p>
          <a:p>
            <a:pPr lvl="0"/>
            <a:r>
              <a:rPr lang="en-US" sz="2600" b="1" dirty="0" smtClean="0"/>
              <a:t>Degree Program Student Learning Outcomes </a:t>
            </a:r>
            <a:r>
              <a:rPr lang="en-US" sz="2600" b="1" dirty="0" smtClean="0">
                <a:solidFill>
                  <a:srgbClr val="FF0000"/>
                </a:solidFill>
              </a:rPr>
              <a:t>*</a:t>
            </a:r>
          </a:p>
          <a:p>
            <a:pPr lvl="0">
              <a:buNone/>
            </a:pPr>
            <a:endParaRPr lang="en-US" sz="800" b="1" dirty="0" smtClean="0"/>
          </a:p>
          <a:p>
            <a:pPr lvl="0"/>
            <a:r>
              <a:rPr lang="en-US" sz="2600" b="1" dirty="0" smtClean="0"/>
              <a:t>Curriculum Design with a Curriculum Map</a:t>
            </a:r>
          </a:p>
          <a:p>
            <a:pPr lvl="0">
              <a:buNone/>
            </a:pPr>
            <a:endParaRPr lang="en-US" sz="800" b="1" dirty="0" smtClean="0"/>
          </a:p>
          <a:p>
            <a:pPr lvl="0"/>
            <a:r>
              <a:rPr lang="en-US" sz="2600" b="1" dirty="0" smtClean="0"/>
              <a:t>Strategic Course Learning Design which supports Degree Program Student Learning Outcomes </a:t>
            </a:r>
          </a:p>
          <a:p>
            <a:pPr lvl="0">
              <a:buNone/>
            </a:pPr>
            <a:endParaRPr lang="en-US" sz="800" b="1" dirty="0" smtClean="0"/>
          </a:p>
          <a:p>
            <a:pPr lvl="0"/>
            <a:r>
              <a:rPr lang="en-US" sz="2600" b="1" dirty="0" smtClean="0"/>
              <a:t>Systematic Assessment of Degree Program Student Learning Outcomes </a:t>
            </a:r>
            <a:r>
              <a:rPr lang="en-US" sz="2600" b="1" dirty="0" smtClean="0">
                <a:solidFill>
                  <a:srgbClr val="FF0000"/>
                </a:solidFill>
              </a:rPr>
              <a:t>*</a:t>
            </a:r>
          </a:p>
          <a:p>
            <a:pPr lvl="0">
              <a:buNone/>
            </a:pPr>
            <a:endParaRPr lang="en-US" sz="800" b="1" dirty="0" smtClean="0"/>
          </a:p>
          <a:p>
            <a:r>
              <a:rPr lang="en-US" sz="2600" b="1" dirty="0" smtClean="0"/>
              <a:t>Use of Assessment Findings for Continual </a:t>
            </a:r>
            <a:r>
              <a:rPr lang="en-US" sz="2600" b="1" dirty="0" err="1" smtClean="0"/>
              <a:t>Improvemt</a:t>
            </a:r>
            <a:r>
              <a:rPr lang="en-US" sz="2600" b="1" dirty="0" smtClean="0"/>
              <a:t>. </a:t>
            </a:r>
            <a:r>
              <a:rPr lang="en-US" sz="2600" b="1" dirty="0" smtClean="0">
                <a:solidFill>
                  <a:srgbClr val="FF0000"/>
                </a:solidFill>
              </a:rPr>
              <a:t>*</a:t>
            </a:r>
          </a:p>
          <a:p>
            <a:pPr>
              <a:buNone/>
            </a:pPr>
            <a:endParaRPr lang="en-US" sz="900" b="1" dirty="0" smtClean="0">
              <a:solidFill>
                <a:srgbClr val="FF0000"/>
              </a:solidFill>
            </a:endParaRPr>
          </a:p>
          <a:p>
            <a:pPr marL="0" indent="0">
              <a:buNone/>
            </a:pPr>
            <a:r>
              <a:rPr lang="en-US" sz="2600" b="1" dirty="0" smtClean="0">
                <a:solidFill>
                  <a:srgbClr val="FF0000"/>
                </a:solidFill>
              </a:rPr>
              <a:t>    *</a:t>
            </a:r>
            <a:r>
              <a:rPr lang="en-US" sz="2600" b="1" dirty="0" smtClean="0"/>
              <a:t> </a:t>
            </a:r>
            <a:r>
              <a:rPr lang="en-US" sz="2000" b="1" dirty="0" smtClean="0"/>
              <a:t>Already required as part of current policies</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20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20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cintosh HD:Users:laurie:Desktop:Figure1.tiff"/>
          <p:cNvPicPr>
            <a:picLocks noGrp="1"/>
          </p:cNvPicPr>
          <p:nvPr>
            <p:ph idx="1"/>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4400" y="685800"/>
            <a:ext cx="8001000" cy="5867400"/>
          </a:xfrm>
          <a:prstGeom prst="rect">
            <a:avLst/>
          </a:prstGeom>
          <a:noFill/>
          <a:ln>
            <a:noFill/>
          </a:ln>
        </p:spPr>
      </p:pic>
      <p:sp>
        <p:nvSpPr>
          <p:cNvPr id="5" name="TextBox 4"/>
          <p:cNvSpPr txBox="1"/>
          <p:nvPr/>
        </p:nvSpPr>
        <p:spPr>
          <a:xfrm>
            <a:off x="228600" y="4114800"/>
            <a:ext cx="1524000" cy="1323439"/>
          </a:xfrm>
          <a:prstGeom prst="rect">
            <a:avLst/>
          </a:prstGeom>
          <a:noFill/>
        </p:spPr>
        <p:txBody>
          <a:bodyPr wrap="square" rtlCol="0">
            <a:spAutoFit/>
          </a:bodyPr>
          <a:lstStyle/>
          <a:p>
            <a:r>
              <a:rPr lang="en-US" sz="2000" i="1" dirty="0" smtClean="0"/>
              <a:t>Oversees review of curricular proposals</a:t>
            </a:r>
            <a:endParaRPr lang="en-US" sz="2000" i="1" dirty="0"/>
          </a:p>
        </p:txBody>
      </p:sp>
      <p:sp>
        <p:nvSpPr>
          <p:cNvPr id="8" name="Right Arrow 7"/>
          <p:cNvSpPr/>
          <p:nvPr/>
        </p:nvSpPr>
        <p:spPr>
          <a:xfrm rot="18843395">
            <a:off x="464668" y="3112468"/>
            <a:ext cx="1966263" cy="21807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4337" name="Rectangle 1"/>
          <p:cNvSpPr>
            <a:spLocks noChangeArrowheads="1"/>
          </p:cNvSpPr>
          <p:nvPr/>
        </p:nvSpPr>
        <p:spPr bwMode="auto">
          <a:xfrm>
            <a:off x="914400" y="152400"/>
            <a:ext cx="7848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685800" algn="l"/>
              </a:tabLst>
            </a:pPr>
            <a:r>
              <a:rPr kumimoji="0" lang="en-US" sz="2000" b="1" i="0" u="none" strike="noStrike" cap="none" normalizeH="0" baseline="0" dirty="0" smtClean="0">
                <a:ln>
                  <a:noFill/>
                </a:ln>
                <a:solidFill>
                  <a:srgbClr val="002060"/>
                </a:solidFill>
                <a:effectLst/>
                <a:ea typeface="Tahoma" panose="020B0604030504040204" pitchFamily="34" charset="0"/>
                <a:cs typeface="Tahoma" panose="020B0604030504040204" pitchFamily="34" charset="0"/>
              </a:rPr>
              <a:t>Re-structured Campus Curriculum/Assessment</a:t>
            </a:r>
            <a:r>
              <a:rPr kumimoji="0" lang="en-US" sz="2000" b="1" i="0" u="none" strike="noStrike" cap="none" normalizeH="0" dirty="0" smtClean="0">
                <a:ln>
                  <a:noFill/>
                </a:ln>
                <a:solidFill>
                  <a:srgbClr val="002060"/>
                </a:solidFill>
                <a:effectLst/>
                <a:ea typeface="Tahoma" panose="020B0604030504040204" pitchFamily="34" charset="0"/>
                <a:cs typeface="Tahoma" panose="020B0604030504040204" pitchFamily="34" charset="0"/>
              </a:rPr>
              <a:t> </a:t>
            </a:r>
            <a:r>
              <a:rPr kumimoji="0" lang="en-US" sz="2000" b="1" i="0" u="none" strike="noStrike" cap="none" normalizeH="0" baseline="0" dirty="0" smtClean="0">
                <a:ln>
                  <a:noFill/>
                </a:ln>
                <a:solidFill>
                  <a:srgbClr val="002060"/>
                </a:solidFill>
                <a:effectLst/>
                <a:ea typeface="Tahoma" panose="020B0604030504040204" pitchFamily="34" charset="0"/>
                <a:cs typeface="Tahoma" panose="020B0604030504040204" pitchFamily="34" charset="0"/>
              </a:rPr>
              <a:t>Committees</a:t>
            </a:r>
            <a:endParaRPr kumimoji="0" lang="en-US" sz="2000" b="0" i="0" u="none" strike="noStrike" cap="none" normalizeH="0" baseline="0" dirty="0" smtClean="0">
              <a:ln>
                <a:noFill/>
              </a:ln>
              <a:solidFill>
                <a:srgbClr val="002060"/>
              </a:solidFill>
              <a:effectLst/>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5943600"/>
          </a:xfrm>
        </p:spPr>
        <p:txBody>
          <a:bodyPr>
            <a:normAutofit fontScale="70000" lnSpcReduction="20000"/>
          </a:bodyPr>
          <a:lstStyle/>
          <a:p>
            <a:pPr>
              <a:buNone/>
            </a:pPr>
            <a:r>
              <a:rPr lang="en-US" sz="3500" b="1" dirty="0" smtClean="0">
                <a:solidFill>
                  <a:srgbClr val="002060"/>
                </a:solidFill>
              </a:rPr>
              <a:t>Tentative Timeline for Implementation</a:t>
            </a:r>
          </a:p>
          <a:p>
            <a:pPr>
              <a:buNone/>
            </a:pPr>
            <a:endParaRPr lang="en-US" sz="1300" dirty="0" smtClean="0"/>
          </a:p>
          <a:p>
            <a:pPr lvl="0">
              <a:buNone/>
            </a:pPr>
            <a:r>
              <a:rPr lang="en-US" b="1" dirty="0" smtClean="0">
                <a:solidFill>
                  <a:srgbClr val="002060"/>
                </a:solidFill>
              </a:rPr>
              <a:t>Spring 2014</a:t>
            </a:r>
            <a:endParaRPr lang="en-US" sz="3600" b="1" dirty="0" smtClean="0">
              <a:solidFill>
                <a:srgbClr val="002060"/>
              </a:solidFill>
            </a:endParaRPr>
          </a:p>
          <a:p>
            <a:pPr lvl="1"/>
            <a:r>
              <a:rPr lang="en-US" sz="3200" dirty="0" smtClean="0"/>
              <a:t>ACCA would develop </a:t>
            </a:r>
            <a:r>
              <a:rPr lang="en-US" sz="3200" b="1" dirty="0" smtClean="0">
                <a:solidFill>
                  <a:srgbClr val="002060"/>
                </a:solidFill>
              </a:rPr>
              <a:t>implementation plan </a:t>
            </a:r>
            <a:r>
              <a:rPr lang="en-US" sz="3200" dirty="0" smtClean="0"/>
              <a:t>for re-structuring campus curriculum and assessment committees/processes. </a:t>
            </a:r>
          </a:p>
          <a:p>
            <a:pPr lvl="1">
              <a:buNone/>
            </a:pPr>
            <a:endParaRPr lang="en-US" sz="1300" dirty="0" smtClean="0"/>
          </a:p>
          <a:p>
            <a:pPr lvl="1"/>
            <a:r>
              <a:rPr lang="en-US" sz="3200" dirty="0" smtClean="0"/>
              <a:t>ACCA would obtain feedback on plan from the UAC, UCC, UGC, and LSC, then report to the </a:t>
            </a:r>
            <a:r>
              <a:rPr lang="en-US" sz="3200" dirty="0" err="1" smtClean="0"/>
              <a:t>Fac</a:t>
            </a:r>
            <a:r>
              <a:rPr lang="en-US" sz="3200" dirty="0" smtClean="0"/>
              <a:t> Senate Exec Comm.</a:t>
            </a:r>
          </a:p>
          <a:p>
            <a:pPr lvl="1">
              <a:buNone/>
            </a:pPr>
            <a:endParaRPr lang="en-US" sz="1300" dirty="0" smtClean="0"/>
          </a:p>
          <a:p>
            <a:pPr lvl="1"/>
            <a:r>
              <a:rPr lang="en-US" sz="3200" dirty="0" smtClean="0"/>
              <a:t>Support faculty &amp; degree programs to achieve expectations</a:t>
            </a:r>
          </a:p>
          <a:p>
            <a:pPr lvl="1">
              <a:buNone/>
            </a:pPr>
            <a:endParaRPr lang="en-US" sz="1300" dirty="0" smtClean="0"/>
          </a:p>
          <a:p>
            <a:pPr lvl="0">
              <a:buNone/>
            </a:pPr>
            <a:r>
              <a:rPr lang="en-US" b="1" dirty="0" smtClean="0">
                <a:solidFill>
                  <a:srgbClr val="002060"/>
                </a:solidFill>
              </a:rPr>
              <a:t>AY 2014-2015</a:t>
            </a:r>
            <a:endParaRPr lang="en-US" sz="3600" b="1" dirty="0" smtClean="0">
              <a:solidFill>
                <a:srgbClr val="002060"/>
              </a:solidFill>
            </a:endParaRPr>
          </a:p>
          <a:p>
            <a:pPr lvl="1"/>
            <a:r>
              <a:rPr lang="en-US" sz="3100" dirty="0" smtClean="0"/>
              <a:t>Continue to support fac. &amp; deg. programs to achieve expect.</a:t>
            </a:r>
          </a:p>
          <a:p>
            <a:pPr lvl="1">
              <a:buNone/>
            </a:pPr>
            <a:endParaRPr lang="en-US" sz="1300" dirty="0" smtClean="0"/>
          </a:p>
          <a:p>
            <a:pPr lvl="1"/>
            <a:r>
              <a:rPr lang="en-US" sz="3100" dirty="0" smtClean="0"/>
              <a:t>Begin to integrate  processes for curriculum and assessment</a:t>
            </a:r>
          </a:p>
          <a:p>
            <a:pPr lvl="1">
              <a:buNone/>
            </a:pPr>
            <a:endParaRPr lang="en-US" sz="1300" dirty="0" smtClean="0"/>
          </a:p>
          <a:p>
            <a:pPr lvl="1"/>
            <a:r>
              <a:rPr lang="en-US" sz="3100" dirty="0" smtClean="0"/>
              <a:t>Develop plan for re-structured committees for AY15-16</a:t>
            </a:r>
          </a:p>
          <a:p>
            <a:pPr lvl="1">
              <a:buNone/>
            </a:pPr>
            <a:endParaRPr lang="en-US" sz="1300" dirty="0" smtClean="0"/>
          </a:p>
          <a:p>
            <a:pPr lvl="0">
              <a:buNone/>
            </a:pPr>
            <a:r>
              <a:rPr lang="en-US" b="1" dirty="0" smtClean="0">
                <a:solidFill>
                  <a:srgbClr val="002060"/>
                </a:solidFill>
              </a:rPr>
              <a:t>AY 2015-2016</a:t>
            </a:r>
            <a:endParaRPr lang="en-US" sz="3600" b="1" dirty="0" smtClean="0">
              <a:solidFill>
                <a:srgbClr val="002060"/>
              </a:solidFill>
            </a:endParaRPr>
          </a:p>
          <a:p>
            <a:pPr lvl="1"/>
            <a:r>
              <a:rPr lang="en-US" sz="3100" dirty="0" smtClean="0"/>
              <a:t>Continue to support fac. &amp; deg. programs to achieve expect.</a:t>
            </a:r>
          </a:p>
          <a:p>
            <a:pPr lvl="1">
              <a:buNone/>
            </a:pPr>
            <a:endParaRPr lang="en-US" sz="1300" dirty="0" smtClean="0"/>
          </a:p>
          <a:p>
            <a:pPr lvl="1"/>
            <a:r>
              <a:rPr lang="en-US" sz="3100" dirty="0" smtClean="0"/>
              <a:t>Implement new committee structure </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2000"/>
                                        <p:tgtEl>
                                          <p:spTgt spid="3">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20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2000"/>
                                        <p:tgtEl>
                                          <p:spTgt spid="3">
                                            <p:txEl>
                                              <p:pRg st="9" end="9"/>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2000"/>
                                        <p:tgtEl>
                                          <p:spTgt spid="3">
                                            <p:txEl>
                                              <p:pRg st="10" end="1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fade">
                                      <p:cBhvr>
                                        <p:cTn id="32" dur="2000"/>
                                        <p:tgtEl>
                                          <p:spTgt spid="3">
                                            <p:txEl>
                                              <p:pRg st="12" end="12"/>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animEffect transition="in" filter="fade">
                                      <p:cBhvr>
                                        <p:cTn id="35" dur="2000"/>
                                        <p:tgtEl>
                                          <p:spTgt spid="3">
                                            <p:txEl>
                                              <p:pRg st="14" end="1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16" end="16"/>
                                            </p:txEl>
                                          </p:spTgt>
                                        </p:tgtEl>
                                        <p:attrNameLst>
                                          <p:attrName>style.visibility</p:attrName>
                                        </p:attrNameLst>
                                      </p:cBhvr>
                                      <p:to>
                                        <p:strVal val="visible"/>
                                      </p:to>
                                    </p:set>
                                    <p:animEffect transition="in" filter="fade">
                                      <p:cBhvr>
                                        <p:cTn id="40" dur="2000"/>
                                        <p:tgtEl>
                                          <p:spTgt spid="3">
                                            <p:txEl>
                                              <p:pRg st="16" end="16"/>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7" end="17"/>
                                            </p:txEl>
                                          </p:spTgt>
                                        </p:tgtEl>
                                        <p:attrNameLst>
                                          <p:attrName>style.visibility</p:attrName>
                                        </p:attrNameLst>
                                      </p:cBhvr>
                                      <p:to>
                                        <p:strVal val="visible"/>
                                      </p:to>
                                    </p:set>
                                    <p:animEffect transition="in" filter="fade">
                                      <p:cBhvr>
                                        <p:cTn id="43" dur="2000"/>
                                        <p:tgtEl>
                                          <p:spTgt spid="3">
                                            <p:txEl>
                                              <p:pRg st="17" end="17"/>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9" end="19"/>
                                            </p:txEl>
                                          </p:spTgt>
                                        </p:tgtEl>
                                        <p:attrNameLst>
                                          <p:attrName>style.visibility</p:attrName>
                                        </p:attrNameLst>
                                      </p:cBhvr>
                                      <p:to>
                                        <p:strVal val="visible"/>
                                      </p:to>
                                    </p:set>
                                    <p:animEffect transition="in" filter="fade">
                                      <p:cBhvr>
                                        <p:cTn id="46" dur="20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806</TotalTime>
  <Words>707</Words>
  <Application>Microsoft Office PowerPoint</Application>
  <PresentationFormat>On-screen Show (4:3)</PresentationFormat>
  <Paragraphs>148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A REVISED Proposal:   Expectations for Degree Program Curriculum &amp;   Re-designed Campus Processes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E. Till</dc:creator>
  <cp:lastModifiedBy>ssg52</cp:lastModifiedBy>
  <cp:revision>41</cp:revision>
  <dcterms:created xsi:type="dcterms:W3CDTF">2013-11-02T21:52:18Z</dcterms:created>
  <dcterms:modified xsi:type="dcterms:W3CDTF">2013-11-22T21:49:30Z</dcterms:modified>
</cp:coreProperties>
</file>